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141" r:id="rId1"/>
  </p:sldMasterIdLst>
  <p:notesMasterIdLst>
    <p:notesMasterId r:id="rId20"/>
  </p:notesMasterIdLst>
  <p:handoutMasterIdLst>
    <p:handoutMasterId r:id="rId21"/>
  </p:handoutMasterIdLst>
  <p:sldIdLst>
    <p:sldId id="325" r:id="rId2"/>
    <p:sldId id="413" r:id="rId3"/>
    <p:sldId id="397" r:id="rId4"/>
    <p:sldId id="399" r:id="rId5"/>
    <p:sldId id="409" r:id="rId6"/>
    <p:sldId id="398" r:id="rId7"/>
    <p:sldId id="408" r:id="rId8"/>
    <p:sldId id="400" r:id="rId9"/>
    <p:sldId id="401" r:id="rId10"/>
    <p:sldId id="410" r:id="rId11"/>
    <p:sldId id="404" r:id="rId12"/>
    <p:sldId id="402" r:id="rId13"/>
    <p:sldId id="403" r:id="rId14"/>
    <p:sldId id="412" r:id="rId15"/>
    <p:sldId id="406" r:id="rId16"/>
    <p:sldId id="407" r:id="rId17"/>
    <p:sldId id="411" r:id="rId18"/>
    <p:sldId id="405" r:id="rId19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7397554D-0A78-4A90-9AB4-CC8EC4371E8A}">
          <p14:sldIdLst>
            <p14:sldId id="325"/>
            <p14:sldId id="413"/>
          </p14:sldIdLst>
        </p14:section>
        <p14:section name="Recording macros" id="{56AF64A8-CC11-4A0E-A8E5-011670EBEE90}">
          <p14:sldIdLst>
            <p14:sldId id="397"/>
            <p14:sldId id="399"/>
            <p14:sldId id="409"/>
          </p14:sldIdLst>
        </p14:section>
        <p14:section name="Decision making" id="{E20AB1E5-2661-4DEE-883B-9A885845E08C}">
          <p14:sldIdLst>
            <p14:sldId id="398"/>
            <p14:sldId id="408"/>
            <p14:sldId id="400"/>
          </p14:sldIdLst>
        </p14:section>
        <p14:section name="Loops" id="{0D3EFD38-FCF5-4C69-B153-AFB1675A2798}">
          <p14:sldIdLst>
            <p14:sldId id="401"/>
            <p14:sldId id="410"/>
            <p14:sldId id="404"/>
          </p14:sldIdLst>
        </p14:section>
        <p14:section name="VBA principles" id="{AEDBA783-D09A-401F-A7CD-35E8801EEAD0}">
          <p14:sldIdLst>
            <p14:sldId id="402"/>
            <p14:sldId id="403"/>
            <p14:sldId id="412"/>
            <p14:sldId id="406"/>
          </p14:sldIdLst>
        </p14:section>
        <p14:section name="Interactivity" id="{95B5AAEC-AA85-4CB2-99D7-DF654A6DDA6F}">
          <p14:sldIdLst>
            <p14:sldId id="407"/>
            <p14:sldId id="411"/>
            <p14:sldId id="4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69">
          <p15:clr>
            <a:srgbClr val="A4A3A4"/>
          </p15:clr>
        </p15:guide>
        <p15:guide id="2" pos="6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FF"/>
    <a:srgbClr val="CCECFF"/>
    <a:srgbClr val="FF9900"/>
    <a:srgbClr val="99CCFF"/>
    <a:srgbClr val="DDDDDD"/>
    <a:srgbClr val="0000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868" autoAdjust="0"/>
    <p:restoredTop sz="94032" autoAdjust="0"/>
  </p:normalViewPr>
  <p:slideViewPr>
    <p:cSldViewPr snapToGrid="0">
      <p:cViewPr varScale="1">
        <p:scale>
          <a:sx n="66" d="100"/>
          <a:sy n="66" d="100"/>
        </p:scale>
        <p:origin x="924" y="72"/>
      </p:cViewPr>
      <p:guideLst>
        <p:guide orient="horz" pos="1169"/>
        <p:guide pos="6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-3468"/>
    </p:cViewPr>
  </p:sorterViewPr>
  <p:notesViewPr>
    <p:cSldViewPr snapToGrid="0">
      <p:cViewPr varScale="1">
        <p:scale>
          <a:sx n="57" d="100"/>
          <a:sy n="57" d="100"/>
        </p:scale>
        <p:origin x="-2772" y="-8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336" cy="49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 smtClean="0"/>
              <a:t>Excel VBA Introduction - Intermediate</a:t>
            </a:r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262" y="1"/>
            <a:ext cx="2890336" cy="49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905"/>
            <a:ext cx="2890336" cy="49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 smtClean="0"/>
              <a:t>Best STL - http://www.microsofttraining.net</a:t>
            </a:r>
            <a:endParaRPr lang="en-GB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262" y="9428905"/>
            <a:ext cx="2890336" cy="49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193DFF1-426E-4C26-A374-C14D82D035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59026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336" cy="49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 smtClean="0"/>
              <a:t>Excel VBA Introduction - Intermediate</a:t>
            </a: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262" y="1"/>
            <a:ext cx="2890336" cy="49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313" y="4714452"/>
            <a:ext cx="5336463" cy="44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905"/>
            <a:ext cx="2890336" cy="49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 smtClean="0"/>
              <a:t>Best STL - http://www.microsofttraining.net</a:t>
            </a: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262" y="9428905"/>
            <a:ext cx="2890336" cy="49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896F35-E98E-4AC0-9F6B-A5D91B885E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89327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686B2E-A85F-451F-8E87-50339C0C3ACE}" type="slidenum">
              <a:rPr lang="en-GB" smtClean="0"/>
              <a:pPr eaLnBrk="1" hangingPunct="1"/>
              <a:t>1</a:t>
            </a:fld>
            <a:endParaRPr lang="en-GB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>
              <a:buFontTx/>
              <a:buChar char="•"/>
            </a:pPr>
            <a:endParaRPr lang="en-US" b="1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Best STL - http://www.microsofttraining.net</a:t>
            </a:r>
            <a:endParaRPr lang="en-GB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Excel VBA Introduction - Intermediate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277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29D40D1-EDEF-4398-8FC2-878FBF4A14A7}" type="slidenum">
              <a:rPr lang="en-GB" smtClean="0"/>
              <a:pPr eaLnBrk="1" hangingPunct="1"/>
              <a:t>2</a:t>
            </a:fld>
            <a:endParaRPr lang="en-GB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Best STL - http://www.microsofttraining.net</a:t>
            </a:r>
            <a:endParaRPr lang="en-GB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Excel VBA Introduction - Intermediate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825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020763"/>
          </a:xfrm>
          <a:prstGeom prst="rect">
            <a:avLst/>
          </a:prstGeom>
          <a:gradFill>
            <a:gsLst>
              <a:gs pos="0">
                <a:srgbClr val="FFFFFF"/>
              </a:gs>
              <a:gs pos="50000">
                <a:schemeClr val="bg1">
                  <a:lumMod val="20000"/>
                  <a:lumOff val="80000"/>
                </a:schemeClr>
              </a:gs>
              <a:gs pos="100000">
                <a:srgbClr val="CCECF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160338" y="280988"/>
            <a:ext cx="6092825" cy="720725"/>
            <a:chOff x="160817" y="281021"/>
            <a:chExt cx="6092267" cy="720719"/>
          </a:xfrm>
        </p:grpSpPr>
        <p:grpSp>
          <p:nvGrpSpPr>
            <p:cNvPr id="6" name="Group 22"/>
            <p:cNvGrpSpPr>
              <a:grpSpLocks/>
            </p:cNvGrpSpPr>
            <p:nvPr userDrawn="1"/>
          </p:nvGrpSpPr>
          <p:grpSpPr bwMode="auto">
            <a:xfrm>
              <a:off x="160817" y="281021"/>
              <a:ext cx="4166634" cy="677112"/>
              <a:chOff x="820036" y="1225255"/>
              <a:chExt cx="4688996" cy="762000"/>
            </a:xfrm>
          </p:grpSpPr>
          <p:pic>
            <p:nvPicPr>
              <p:cNvPr id="8" name="Picture 1"/>
              <p:cNvPicPr>
                <a:picLocks noChangeAspect="1"/>
              </p:cNvPicPr>
              <p:nvPr userDrawn="1"/>
            </p:nvPicPr>
            <p:blipFill>
              <a:blip r:embed="rId2">
                <a:clrChange>
                  <a:clrFrom>
                    <a:srgbClr val="FFAEC9"/>
                  </a:clrFrom>
                  <a:clrTo>
                    <a:srgbClr val="FFAEC9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92669" y="1247513"/>
                <a:ext cx="3916363" cy="504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25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0036" y="1225255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" name="TextBox 23"/>
            <p:cNvSpPr txBox="1">
              <a:spLocks noChangeArrowheads="1"/>
            </p:cNvSpPr>
            <p:nvPr userDrawn="1"/>
          </p:nvSpPr>
          <p:spPr bwMode="auto">
            <a:xfrm>
              <a:off x="856078" y="693768"/>
              <a:ext cx="5397006" cy="307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400" smtClean="0">
                  <a:solidFill>
                    <a:srgbClr val="0C4B79"/>
                  </a:solidFill>
                </a:rPr>
                <a:t>Quality and Value training </a:t>
              </a:r>
              <a:r>
                <a:rPr lang="en-GB" sz="1400" u="sng" smtClean="0">
                  <a:solidFill>
                    <a:srgbClr val="0C4B79"/>
                  </a:solidFill>
                </a:rPr>
                <a:t>trusted by thousands of UK Businesses</a:t>
              </a:r>
            </a:p>
          </p:txBody>
        </p:sp>
      </p:grpSp>
      <p:sp>
        <p:nvSpPr>
          <p:cNvPr id="17412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grpSp>
        <p:nvGrpSpPr>
          <p:cNvPr id="10" name="Group 4"/>
          <p:cNvGrpSpPr>
            <a:grpSpLocks/>
          </p:cNvGrpSpPr>
          <p:nvPr userDrawn="1"/>
        </p:nvGrpSpPr>
        <p:grpSpPr bwMode="auto">
          <a:xfrm>
            <a:off x="1209675" y="6053138"/>
            <a:ext cx="6724650" cy="827087"/>
            <a:chOff x="1209253" y="6052794"/>
            <a:chExt cx="6725494" cy="827999"/>
          </a:xfrm>
        </p:grpSpPr>
        <p:pic>
          <p:nvPicPr>
            <p:cNvPr id="11" name="Picture 9" descr="http://www.learningandperformanceinstitute.com/userfiles/image/LPI/Learning%20%26%20Performance%20Institute%20RGB.jpg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9253" y="6325329"/>
              <a:ext cx="2382799" cy="39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Microsoft Office Specialist Authorised Testing Centre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2408" y="6092509"/>
              <a:ext cx="972339" cy="639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1559" y="6285925"/>
              <a:ext cx="684374" cy="4856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5440" y="6285926"/>
              <a:ext cx="558257" cy="4856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00"/>
            <a:stretch>
              <a:fillRect/>
            </a:stretch>
          </p:blipFill>
          <p:spPr bwMode="auto">
            <a:xfrm>
              <a:off x="5343205" y="6052794"/>
              <a:ext cx="1449696" cy="827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1662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5030B-FDA6-4B60-B22C-86679D033369}" type="datetimeFigureOut">
              <a:rPr lang="en-US"/>
              <a:pPr>
                <a:defRPr/>
              </a:pPr>
              <a:t>7/12/2013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21157-5707-4B9D-8B71-9A829462B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6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332" y="260350"/>
            <a:ext cx="6359525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819" y="1320800"/>
            <a:ext cx="7726362" cy="4781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70112-D608-4338-8150-456E53591AF1}" type="datetimeFigureOut">
              <a:rPr lang="en-US"/>
              <a:pPr>
                <a:defRPr/>
              </a:pPr>
              <a:t>7/12/2013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35896" y="6416674"/>
            <a:ext cx="4499285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416675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14473-7CEC-4239-859E-930BC57DA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3" name="Group 22"/>
          <p:cNvGrpSpPr>
            <a:grpSpLocks/>
          </p:cNvGrpSpPr>
          <p:nvPr userDrawn="1"/>
        </p:nvGrpSpPr>
        <p:grpSpPr bwMode="auto">
          <a:xfrm>
            <a:off x="160338" y="6454015"/>
            <a:ext cx="1490662" cy="242225"/>
            <a:chOff x="820036" y="1225255"/>
            <a:chExt cx="4688996" cy="762000"/>
          </a:xfrm>
        </p:grpSpPr>
        <p:pic>
          <p:nvPicPr>
            <p:cNvPr id="14" name="Picture 1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AEC9"/>
                </a:clrFrom>
                <a:clrTo>
                  <a:srgbClr val="FFAEC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2669" y="1247513"/>
              <a:ext cx="3916363" cy="50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036" y="1225255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855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2238" y="114578"/>
            <a:ext cx="6359525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93913"/>
            <a:ext cx="3810000" cy="5108437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Bef>
                <a:spcPts val="600"/>
              </a:spcBef>
              <a:spcAft>
                <a:spcPts val="600"/>
              </a:spcAft>
              <a:defRPr sz="2400"/>
            </a:lvl2pPr>
            <a:lvl3pPr>
              <a:spcBef>
                <a:spcPts val="600"/>
              </a:spcBef>
              <a:spcAft>
                <a:spcPts val="600"/>
              </a:spcAft>
              <a:defRPr sz="2400"/>
            </a:lvl3pPr>
            <a:lvl4pPr>
              <a:spcBef>
                <a:spcPts val="600"/>
              </a:spcBef>
              <a:spcAft>
                <a:spcPts val="600"/>
              </a:spcAft>
              <a:defRPr sz="2400"/>
            </a:lvl4pPr>
            <a:lvl5pPr>
              <a:spcBef>
                <a:spcPts val="600"/>
              </a:spcBef>
              <a:spcAft>
                <a:spcPts val="600"/>
              </a:spcAft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70112-D608-4338-8150-456E53591AF1}" type="datetimeFigureOut">
              <a:rPr lang="en-US"/>
              <a:pPr>
                <a:defRPr/>
              </a:pPr>
              <a:t>7/12/2013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416675"/>
            <a:ext cx="50292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416675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14473-7CEC-4239-859E-930BC57DA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3" name="Group 22"/>
          <p:cNvGrpSpPr>
            <a:grpSpLocks/>
          </p:cNvGrpSpPr>
          <p:nvPr userDrawn="1"/>
        </p:nvGrpSpPr>
        <p:grpSpPr bwMode="auto">
          <a:xfrm>
            <a:off x="160338" y="6454015"/>
            <a:ext cx="1490662" cy="242225"/>
            <a:chOff x="820036" y="1225255"/>
            <a:chExt cx="4688996" cy="762000"/>
          </a:xfrm>
        </p:grpSpPr>
        <p:pic>
          <p:nvPicPr>
            <p:cNvPr id="14" name="Picture 1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AEC9"/>
                </a:clrFrom>
                <a:clrTo>
                  <a:srgbClr val="FFAEC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2669" y="1247513"/>
              <a:ext cx="3916363" cy="50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036" y="1225255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Content Placeholder 2"/>
          <p:cNvSpPr>
            <a:spLocks noGrp="1"/>
          </p:cNvSpPr>
          <p:nvPr>
            <p:ph idx="13"/>
          </p:nvPr>
        </p:nvSpPr>
        <p:spPr>
          <a:xfrm>
            <a:off x="4452731" y="993913"/>
            <a:ext cx="4234070" cy="5108437"/>
          </a:xfrm>
          <a:ln w="127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 i="1"/>
            </a:lvl1pPr>
            <a:lvl2pPr marL="573087" indent="0">
              <a:buFont typeface="Arial" panose="020B0604020202020204" pitchFamily="34" charset="0"/>
              <a:buNone/>
              <a:defRPr sz="2400" i="1"/>
            </a:lvl2pPr>
            <a:lvl3pPr marL="1081087" indent="0">
              <a:buFont typeface="Arial" panose="020B0604020202020204" pitchFamily="34" charset="0"/>
              <a:buNone/>
              <a:defRPr sz="2000" i="1"/>
            </a:lvl3pPr>
            <a:lvl4pPr marL="1598612" indent="0">
              <a:buFont typeface="Arial" panose="020B0604020202020204" pitchFamily="34" charset="0"/>
              <a:buNone/>
              <a:defRPr sz="2000" i="1"/>
            </a:lvl4pPr>
            <a:lvl5pPr marL="2057400" indent="0">
              <a:buFont typeface="Arial" panose="020B0604020202020204" pitchFamily="34" charset="0"/>
              <a:buNone/>
              <a:defRPr sz="1600" i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92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834887"/>
          </a:xfrm>
          <a:prstGeom prst="rect">
            <a:avLst/>
          </a:prstGeom>
          <a:gradFill>
            <a:gsLst>
              <a:gs pos="0">
                <a:srgbClr val="FFFFFF"/>
              </a:gs>
              <a:gs pos="50000">
                <a:schemeClr val="bg1">
                  <a:lumMod val="20000"/>
                  <a:lumOff val="80000"/>
                </a:schemeClr>
              </a:gs>
              <a:gs pos="100000">
                <a:srgbClr val="CCECF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3913" y="1320800"/>
            <a:ext cx="7726362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1029" name="Picture 12" descr="Best ST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4" descr="Best ST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01788" y="101326"/>
            <a:ext cx="6359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6" r:id="rId2"/>
    <p:sldLayoutId id="2147484144" r:id="rId3"/>
    <p:sldLayoutId id="2147484145" r:id="rId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40000"/>
        </a:spcAft>
        <a:buClr>
          <a:schemeClr val="tx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400">
          <a:solidFill>
            <a:schemeClr val="tx1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600">
          <a:solidFill>
            <a:schemeClr val="tx1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600">
          <a:solidFill>
            <a:schemeClr val="tx1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600">
          <a:solidFill>
            <a:schemeClr val="tx1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600">
          <a:solidFill>
            <a:schemeClr val="tx1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837883"/>
            <a:ext cx="91440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800" dirty="0"/>
              <a:t>welcomes you to</a:t>
            </a:r>
          </a:p>
          <a:p>
            <a:pPr algn="ctr"/>
            <a:endParaRPr lang="en-GB" sz="2800" dirty="0"/>
          </a:p>
          <a:p>
            <a:pPr algn="ctr"/>
            <a:r>
              <a:rPr lang="en-GB" sz="4800" dirty="0" smtClean="0"/>
              <a:t>Excel VBA</a:t>
            </a:r>
          </a:p>
          <a:p>
            <a:pPr algn="ctr"/>
            <a:r>
              <a:rPr lang="en-GB" sz="4800" dirty="0" smtClean="0"/>
              <a:t>Introduction - Intermediate</a:t>
            </a:r>
          </a:p>
          <a:p>
            <a:pPr algn="ctr"/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>Trainer: Gary </a:t>
            </a:r>
            <a:r>
              <a:rPr lang="en-GB" sz="4000" dirty="0" err="1"/>
              <a:t>Fenn</a:t>
            </a:r>
            <a:endParaRPr lang="en-GB" sz="4000" dirty="0"/>
          </a:p>
          <a:p>
            <a:pPr algn="ctr"/>
            <a:endParaRPr lang="en-GB" sz="2400" dirty="0"/>
          </a:p>
        </p:txBody>
      </p:sp>
      <p:grpSp>
        <p:nvGrpSpPr>
          <p:cNvPr id="4101" name="Group 9"/>
          <p:cNvGrpSpPr>
            <a:grpSpLocks/>
          </p:cNvGrpSpPr>
          <p:nvPr/>
        </p:nvGrpSpPr>
        <p:grpSpPr bwMode="auto">
          <a:xfrm>
            <a:off x="7120282" y="1016347"/>
            <a:ext cx="1663700" cy="431800"/>
            <a:chOff x="3737726" y="5708663"/>
            <a:chExt cx="1663785" cy="432253"/>
          </a:xfrm>
        </p:grpSpPr>
        <p:pic>
          <p:nvPicPr>
            <p:cNvPr id="4102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3300" y="5730100"/>
              <a:ext cx="438211" cy="400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" b="4646"/>
            <a:stretch>
              <a:fillRect/>
            </a:stretch>
          </p:blipFill>
          <p:spPr bwMode="auto">
            <a:xfrm>
              <a:off x="3737726" y="5708663"/>
              <a:ext cx="419159" cy="408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6410" y="5730100"/>
              <a:ext cx="398448" cy="407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5" name="Picture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88"/>
            <a:stretch>
              <a:fillRect/>
            </a:stretch>
          </p:blipFill>
          <p:spPr bwMode="auto">
            <a:xfrm>
              <a:off x="4160060" y="5730098"/>
              <a:ext cx="390580" cy="410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 Until </a:t>
            </a:r>
            <a:r>
              <a:rPr lang="en-GB" dirty="0" smtClean="0">
                <a:latin typeface="+mj-lt"/>
                <a:cs typeface="Courier New" panose="02070309020205020404" pitchFamily="49" charset="0"/>
              </a:rPr>
              <a:t>&lt;condition is met&gt;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458787" lvl="1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458787" lvl="1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 Until </a:t>
            </a:r>
            <a:r>
              <a:rPr lang="en-GB" dirty="0" smtClean="0">
                <a:latin typeface="+mj-lt"/>
                <a:cs typeface="Courier New" panose="02070309020205020404" pitchFamily="49" charset="0"/>
              </a:rPr>
              <a:t>&lt;condition is met&gt;</a:t>
            </a:r>
            <a:endParaRPr lang="en-GB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5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GB" dirty="0" smtClean="0"/>
              <a:t> &lt;variable&gt;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GB" dirty="0" smtClean="0"/>
              <a:t> &lt;start&gt;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To</a:t>
            </a:r>
            <a:r>
              <a:rPr lang="en-GB" dirty="0" smtClean="0"/>
              <a:t> &lt;end&gt;</a:t>
            </a:r>
          </a:p>
          <a:p>
            <a:pPr marL="976312" lvl="2" indent="0">
              <a:buNone/>
            </a:pPr>
            <a:r>
              <a:rPr lang="en-GB" dirty="0" smtClean="0"/>
              <a:t>…</a:t>
            </a:r>
          </a:p>
          <a:p>
            <a:pPr marL="458787" lvl="1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lang="en-GB" dirty="0" smtClean="0"/>
              <a:t> &lt;variable&gt;</a:t>
            </a:r>
          </a:p>
          <a:p>
            <a:pPr marL="342900" indent="-342900"/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Each </a:t>
            </a:r>
            <a:r>
              <a:rPr lang="en-GB" dirty="0" smtClean="0"/>
              <a:t>&lt;item&gt;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GB" dirty="0" smtClean="0"/>
              <a:t> &lt;collection&gt;</a:t>
            </a:r>
          </a:p>
          <a:p>
            <a:pPr marL="976312" lvl="2" indent="0">
              <a:buNone/>
            </a:pPr>
            <a:r>
              <a:rPr lang="en-GB" dirty="0" smtClean="0"/>
              <a:t>…</a:t>
            </a:r>
          </a:p>
          <a:p>
            <a:pPr marL="458787" lvl="1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Next </a:t>
            </a:r>
            <a:r>
              <a:rPr lang="en-GB" dirty="0" smtClean="0"/>
              <a:t>&lt;item&gt;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2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instructions are built in VBA</a:t>
            </a:r>
          </a:p>
          <a:p>
            <a:r>
              <a:rPr lang="en-GB" dirty="0" smtClean="0"/>
              <a:t>F2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2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+mj-lt"/>
                <a:cs typeface="Courier New" panose="02070309020205020404" pitchFamily="49" charset="0"/>
              </a:rPr>
              <a:t>Store information temporarily during a macro</a:t>
            </a: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Dim </a:t>
            </a:r>
            <a:r>
              <a:rPr lang="en-GB" dirty="0" smtClean="0"/>
              <a:t>&lt;name&gt;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As</a:t>
            </a:r>
            <a:r>
              <a:rPr lang="en-GB" dirty="0" smtClean="0"/>
              <a:t> &lt;type&gt;</a:t>
            </a: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Option Explicit</a:t>
            </a: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2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36291669"/>
              </p:ext>
            </p:extLst>
          </p:nvPr>
        </p:nvGraphicFramePr>
        <p:xfrm>
          <a:off x="0" y="0"/>
          <a:ext cx="9144000" cy="683246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769805"/>
                <a:gridCol w="7374195"/>
              </a:tblGrid>
              <a:tr h="37211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TYPE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SIZE</a:t>
                      </a:r>
                      <a:endParaRPr lang="en-GB" sz="1800" dirty="0"/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dirty="0"/>
                        <a:t>Byte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0 to 255</a:t>
                      </a:r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/>
                        <a:t>Boolean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True or False</a:t>
                      </a:r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/>
                        <a:t>Integer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Integers in the range +/- 32,768 </a:t>
                      </a:r>
                      <a:r>
                        <a:rPr lang="en-GB" sz="1800" dirty="0"/>
                        <a:t>to 32,767</a:t>
                      </a:r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Long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Integers in the range +/- 2,147,483,648 </a:t>
                      </a:r>
                      <a:r>
                        <a:rPr lang="en-GB" sz="1800" dirty="0"/>
                        <a:t>to 2,147,483,647</a:t>
                      </a:r>
                    </a:p>
                  </a:txBody>
                  <a:tcPr anchor="ctr"/>
                </a:tc>
              </a:tr>
              <a:tr h="65730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Single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Very large decimals</a:t>
                      </a:r>
                      <a:endParaRPr lang="en-GB" sz="1800" dirty="0"/>
                    </a:p>
                  </a:txBody>
                  <a:tcPr anchor="ctr"/>
                </a:tc>
              </a:tr>
              <a:tr h="903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Double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Very large decimals</a:t>
                      </a:r>
                      <a:endParaRPr lang="en-GB" sz="1800" dirty="0"/>
                    </a:p>
                  </a:txBody>
                  <a:tcPr anchor="ctr"/>
                </a:tc>
              </a:tr>
              <a:tr h="651197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Currency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+/- 922,337,203,685,477.5808</a:t>
                      </a:r>
                      <a:endParaRPr lang="en-GB" sz="1800" dirty="0"/>
                    </a:p>
                  </a:txBody>
                  <a:tcPr anchor="ctr"/>
                </a:tc>
              </a:tr>
              <a:tr h="1643263">
                <a:tc>
                  <a:txBody>
                    <a:bodyPr/>
                    <a:lstStyle/>
                    <a:p>
                      <a:r>
                        <a:rPr lang="en-GB" sz="1800" dirty="0"/>
                        <a:t>Decimal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+/-</a:t>
                      </a:r>
                      <a:r>
                        <a:rPr lang="en-GB" sz="1800" dirty="0" smtClean="0"/>
                        <a:t>79,228,162,514,264,337,593,543,950,335</a:t>
                      </a:r>
                      <a:endParaRPr lang="en-GB" sz="1800" dirty="0"/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January 1, 100 to December 31, 9999</a:t>
                      </a:r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String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Text</a:t>
                      </a:r>
                      <a:endParaRPr lang="en-GB" sz="1800" dirty="0"/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Variant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Any</a:t>
                      </a:r>
                      <a:endParaRPr lang="en-GB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37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Cells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800"/>
            <a:ext cx="7119257" cy="3077029"/>
          </a:xfrm>
        </p:spPr>
        <p:txBody>
          <a:bodyPr/>
          <a:lstStyle/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Cells (1, 1)</a:t>
            </a:r>
            <a:r>
              <a:rPr lang="en-GB" dirty="0" smtClean="0"/>
              <a:t> refers to the top-left cell</a:t>
            </a: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Sheets(“Sheet2”).Cells(1, 1) = Sheets(“Sheet1”).Cells(1, 1)</a:t>
            </a:r>
            <a:r>
              <a:rPr lang="en-GB" dirty="0" smtClean="0">
                <a:latin typeface="+mj-lt"/>
                <a:cs typeface="Courier New" panose="02070309020205020404" pitchFamily="49" charset="0"/>
              </a:rPr>
              <a:t> will transfer the contents of cell A1 on Sheet1 to cell A2 on Sheet2</a:t>
            </a:r>
            <a:endParaRPr lang="en-GB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1843" y="4005943"/>
            <a:ext cx="7289919" cy="1683658"/>
          </a:xfrm>
        </p:spPr>
        <p:txBody>
          <a:bodyPr/>
          <a:lstStyle/>
          <a:p>
            <a:r>
              <a:rPr lang="en-GB" dirty="0" smtClean="0"/>
              <a:t>Note the difference in the counting from Offset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0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User Defined Functions (also known as UDFs)</a:t>
            </a: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en-GB" dirty="0" smtClean="0"/>
              <a:t> &lt;name&gt;</a:t>
            </a:r>
          </a:p>
          <a:p>
            <a:pPr marL="976312" lvl="2" indent="0">
              <a:buNone/>
            </a:pPr>
            <a:r>
              <a:rPr lang="en-GB" dirty="0" smtClean="0"/>
              <a:t>…</a:t>
            </a:r>
          </a:p>
          <a:p>
            <a:pPr marL="458787" lvl="1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Function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94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Boxes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MsgBox</a:t>
            </a:r>
            <a:r>
              <a:rPr lang="en-GB" dirty="0" smtClean="0"/>
              <a:t> (Prompt, buttons, title)</a:t>
            </a:r>
          </a:p>
          <a:p>
            <a:pPr lvl="1"/>
            <a:r>
              <a:rPr lang="en-GB" dirty="0" smtClean="0"/>
              <a:t>Simple way of relaying a message to the user</a:t>
            </a:r>
          </a:p>
          <a:p>
            <a:pPr lvl="1"/>
            <a:r>
              <a:rPr lang="en-GB" dirty="0" smtClean="0"/>
              <a:t>Notification to you that something happened</a:t>
            </a:r>
          </a:p>
          <a:p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InputBox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 smtClean="0"/>
              <a:t>(Prompt, title, default text, position)</a:t>
            </a:r>
          </a:p>
          <a:p>
            <a:pPr lvl="1"/>
            <a:r>
              <a:rPr lang="en-GB" dirty="0" smtClean="0"/>
              <a:t>Free text entry dialogue</a:t>
            </a:r>
          </a:p>
          <a:p>
            <a:pPr lvl="1"/>
            <a:r>
              <a:rPr lang="en-GB" dirty="0" smtClean="0"/>
              <a:t>Significant input validation required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6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Userforms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Insert &gt; </a:t>
            </a:r>
            <a:r>
              <a:rPr lang="en-GB" dirty="0" err="1" smtClean="0"/>
              <a:t>Userform</a:t>
            </a:r>
            <a:endParaRPr lang="en-GB" dirty="0" smtClean="0"/>
          </a:p>
          <a:p>
            <a:r>
              <a:rPr lang="en-GB" dirty="0" smtClean="0"/>
              <a:t>Have a good idea of the layout and design before you start</a:t>
            </a:r>
          </a:p>
          <a:p>
            <a:r>
              <a:rPr lang="en-GB" dirty="0" smtClean="0"/>
              <a:t>Most relevant properties for all controls:</a:t>
            </a:r>
          </a:p>
          <a:p>
            <a:pPr lvl="1"/>
            <a:r>
              <a:rPr lang="en-GB" dirty="0" smtClean="0"/>
              <a:t>Name (how to refer to it in code)</a:t>
            </a:r>
          </a:p>
          <a:p>
            <a:pPr lvl="1"/>
            <a:r>
              <a:rPr lang="en-GB" dirty="0" smtClean="0"/>
              <a:t>Caption (the label)</a:t>
            </a:r>
          </a:p>
          <a:p>
            <a:pPr lvl="1"/>
            <a:r>
              <a:rPr lang="en-GB" dirty="0" smtClean="0"/>
              <a:t>Value (the contents)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Course contents</a:t>
            </a:r>
            <a:endParaRPr lang="en-GB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 numCol="2"/>
          <a:lstStyle/>
          <a:p>
            <a:r>
              <a:rPr lang="en-GB" dirty="0" smtClean="0"/>
              <a:t>Recording macros</a:t>
            </a:r>
          </a:p>
          <a:p>
            <a:r>
              <a:rPr lang="en-GB" dirty="0" smtClean="0"/>
              <a:t>Working with procedures</a:t>
            </a:r>
          </a:p>
          <a:p>
            <a:r>
              <a:rPr lang="en-GB" dirty="0" smtClean="0"/>
              <a:t>Controlling program execution</a:t>
            </a:r>
          </a:p>
          <a:p>
            <a:pPr lvl="1"/>
            <a:r>
              <a:rPr lang="en-GB" dirty="0" smtClean="0"/>
              <a:t>Decision making</a:t>
            </a:r>
          </a:p>
          <a:p>
            <a:pPr lvl="1"/>
            <a:r>
              <a:rPr lang="en-GB" dirty="0" smtClean="0"/>
              <a:t>Loops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Understanding objects</a:t>
            </a:r>
          </a:p>
          <a:p>
            <a:r>
              <a:rPr lang="en-GB" dirty="0" smtClean="0"/>
              <a:t>Variables</a:t>
            </a:r>
          </a:p>
          <a:p>
            <a:r>
              <a:rPr lang="en-GB" dirty="0" smtClean="0"/>
              <a:t>Creating functions</a:t>
            </a:r>
          </a:p>
          <a:p>
            <a:r>
              <a:rPr lang="en-GB" dirty="0" smtClean="0"/>
              <a:t>Creating </a:t>
            </a:r>
            <a:r>
              <a:rPr lang="en-GB" dirty="0" err="1" smtClean="0"/>
              <a:t>userforms</a:t>
            </a:r>
            <a:endParaRPr lang="en-GB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Macro recording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Enable Developer toolbar</a:t>
            </a:r>
          </a:p>
          <a:p>
            <a:r>
              <a:rPr lang="en-GB" dirty="0" smtClean="0"/>
              <a:t>Records actions and options</a:t>
            </a:r>
          </a:p>
          <a:p>
            <a:r>
              <a:rPr lang="en-GB" dirty="0" smtClean="0"/>
              <a:t>ALT F8 – macros dialogue</a:t>
            </a:r>
          </a:p>
          <a:p>
            <a:r>
              <a:rPr lang="en-GB" dirty="0" smtClean="0"/>
              <a:t>Can execute with buttons, keyboard shortcuts, shapes and many other</a:t>
            </a:r>
          </a:p>
          <a:p>
            <a:r>
              <a:rPr lang="en-GB" dirty="0" smtClean="0"/>
              <a:t>Absolute vs. relative recording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8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Subs and Modules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ALT F11</a:t>
            </a:r>
          </a:p>
          <a:p>
            <a:r>
              <a:rPr lang="en-GB" dirty="0" smtClean="0"/>
              <a:t>Insert &gt; Module</a:t>
            </a:r>
          </a:p>
          <a:p>
            <a:r>
              <a:rPr lang="en-GB" dirty="0" smtClean="0"/>
              <a:t>Most code is contained within a Module</a:t>
            </a:r>
          </a:p>
          <a:p>
            <a:r>
              <a:rPr lang="en-GB" dirty="0" smtClean="0"/>
              <a:t>Most code starts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  <a:r>
              <a:rPr lang="en-GB" dirty="0" smtClean="0"/>
              <a:t> &lt;name of macro&gt; and finishes with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Sub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4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Offset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32502"/>
              </p:ext>
            </p:extLst>
          </p:nvPr>
        </p:nvGraphicFramePr>
        <p:xfrm>
          <a:off x="823913" y="2888343"/>
          <a:ext cx="7726362" cy="1554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75454"/>
                <a:gridCol w="2575454"/>
                <a:gridCol w="257545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-1, 0</a:t>
                      </a:r>
                      <a:endParaRPr lang="en-GB" sz="28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0, -1</a:t>
                      </a:r>
                      <a:endParaRPr lang="en-GB" sz="2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0, 0</a:t>
                      </a:r>
                      <a:endParaRPr lang="en-GB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0, 1</a:t>
                      </a:r>
                      <a:endParaRPr lang="en-GB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1,</a:t>
                      </a:r>
                      <a:r>
                        <a:rPr lang="en-GB" sz="2800" baseline="0" dirty="0" smtClean="0"/>
                        <a:t> 0</a:t>
                      </a:r>
                      <a:endParaRPr lang="en-GB" sz="28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42407" y="1422400"/>
            <a:ext cx="587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ActiveCell.Offset</a:t>
            </a:r>
            <a:r>
              <a:rPr lang="en-GB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(1, 0).Select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3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Decision making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20800"/>
            <a:ext cx="2982686" cy="4781550"/>
          </a:xfrm>
        </p:spPr>
        <p:txBody>
          <a:bodyPr/>
          <a:lstStyle/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… Then …</a:t>
            </a: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… Then</a:t>
            </a:r>
          </a:p>
          <a:p>
            <a:pPr marL="114300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…</a:t>
            </a:r>
          </a:p>
          <a:p>
            <a:pPr marL="573087" lvl="1" indent="0">
              <a:buNone/>
            </a:pP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… Then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marL="1376362" lvl="3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458787" lvl="1" indent="0">
              <a:buNone/>
            </a:pP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3439887" y="1320800"/>
            <a:ext cx="5246913" cy="478155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Operators include (but not limited to):</a:t>
            </a:r>
          </a:p>
          <a:p>
            <a:pPr marL="0" indent="0">
              <a:buNone/>
            </a:pPr>
            <a:r>
              <a:rPr lang="en-GB" dirty="0"/>
              <a:t>= equal to</a:t>
            </a:r>
          </a:p>
          <a:p>
            <a:pPr marL="0" indent="0">
              <a:buNone/>
            </a:pPr>
            <a:r>
              <a:rPr lang="en-GB" dirty="0"/>
              <a:t>&gt; greater than</a:t>
            </a:r>
          </a:p>
          <a:p>
            <a:pPr marL="0" indent="0">
              <a:buNone/>
            </a:pPr>
            <a:r>
              <a:rPr lang="en-GB" dirty="0"/>
              <a:t>&lt; less than</a:t>
            </a:r>
          </a:p>
          <a:p>
            <a:pPr marL="0" indent="0">
              <a:buNone/>
            </a:pPr>
            <a:r>
              <a:rPr lang="en-GB" dirty="0"/>
              <a:t>&gt;= greater than or equal to</a:t>
            </a:r>
          </a:p>
          <a:p>
            <a:pPr marL="0" indent="0">
              <a:buNone/>
            </a:pPr>
            <a:r>
              <a:rPr lang="en-GB" dirty="0"/>
              <a:t>&lt;= less than or equal to</a:t>
            </a:r>
          </a:p>
          <a:p>
            <a:pPr marL="0" indent="0">
              <a:buNone/>
            </a:pPr>
            <a:r>
              <a:rPr lang="en-GB" dirty="0"/>
              <a:t>&lt;&gt; not equal to</a:t>
            </a:r>
          </a:p>
          <a:p>
            <a:pPr marL="0" indent="0">
              <a:buNone/>
            </a:pPr>
            <a:r>
              <a:rPr lang="en-GB" dirty="0"/>
              <a:t>Other functions that can be used in conjunction with IF are OR, NOT and </a:t>
            </a:r>
            <a:r>
              <a:rPr lang="en-GB" dirty="0" err="1"/>
              <a:t>AND</a:t>
            </a:r>
            <a:r>
              <a:rPr lang="en-GB" dirty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59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Decision making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If … Then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976312" lvl="2" indent="0">
              <a:buNone/>
            </a:pP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Elseif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76362" lvl="3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marL="1376362" lvl="3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458787" lvl="1" indent="0">
              <a:buNone/>
            </a:pP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smtClean="0"/>
              <a:t>If your statement takes place on one line, (IF &lt;test&gt; THEN &lt;action&gt;) you do not need an ENDIF.</a:t>
            </a:r>
          </a:p>
          <a:p>
            <a:pPr marL="0" indent="0">
              <a:buNone/>
            </a:pPr>
            <a:r>
              <a:rPr lang="en-GB" dirty="0" smtClean="0"/>
              <a:t>If your IF takes place over multiple lines, you will need to close the statement with ENDIF.</a:t>
            </a:r>
            <a:endParaRPr lang="en-GB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9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Decision making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409" y="1320800"/>
            <a:ext cx="4122934" cy="4781550"/>
          </a:xfrm>
        </p:spPr>
        <p:txBody>
          <a:bodyPr/>
          <a:lstStyle/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Case </a:t>
            </a:r>
            <a:r>
              <a:rPr lang="en-GB" dirty="0" smtClean="0">
                <a:latin typeface="+mj-lt"/>
                <a:cs typeface="Courier New" panose="02070309020205020404" pitchFamily="49" charset="0"/>
              </a:rPr>
              <a:t>&lt;object&gt;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Case Is …</a:t>
            </a:r>
          </a:p>
          <a:p>
            <a:pPr marL="1376362" lvl="3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Case Else</a:t>
            </a:r>
          </a:p>
          <a:p>
            <a:pPr marL="1376362" lvl="3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458787" lvl="1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 Select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5312228" y="1320800"/>
            <a:ext cx="3084887" cy="4781550"/>
          </a:xfrm>
        </p:spPr>
        <p:txBody>
          <a:bodyPr/>
          <a:lstStyle/>
          <a:p>
            <a:r>
              <a:rPr lang="en-GB" dirty="0" smtClean="0"/>
              <a:t>Only works on the same object repeatedly</a:t>
            </a:r>
          </a:p>
          <a:p>
            <a:r>
              <a:rPr lang="en-GB" dirty="0" smtClean="0"/>
              <a:t>Easy to maintain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2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 While </a:t>
            </a:r>
            <a:r>
              <a:rPr lang="en-GB" dirty="0" smtClean="0">
                <a:latin typeface="+mj-lt"/>
                <a:cs typeface="Courier New" panose="02070309020205020404" pitchFamily="49" charset="0"/>
              </a:rPr>
              <a:t>&lt;condition is true&gt;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458787" lvl="1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</a:p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</a:t>
            </a:r>
          </a:p>
          <a:p>
            <a:pPr marL="976312" lvl="2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458787" lvl="1" indent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 While </a:t>
            </a:r>
            <a:r>
              <a:rPr lang="en-GB" dirty="0" smtClean="0">
                <a:latin typeface="+mj-lt"/>
                <a:cs typeface="Courier New" panose="02070309020205020404" pitchFamily="49" charset="0"/>
              </a:rPr>
              <a:t>&lt;condition is true&gt;</a:t>
            </a:r>
            <a:endParaRPr lang="en-GB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Got a question? Visit the forum http://www.microsofttraining.net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3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st STL 220113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xt on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 onl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onl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onl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onl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onl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onl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onl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Seminar June09</Template>
  <TotalTime>0</TotalTime>
  <Words>742</Words>
  <Application>Microsoft Office PowerPoint</Application>
  <PresentationFormat>On-screen Show (4:3)</PresentationFormat>
  <Paragraphs>171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Courier New</vt:lpstr>
      <vt:lpstr>Wingdings</vt:lpstr>
      <vt:lpstr>Best STL 220113</vt:lpstr>
      <vt:lpstr>PowerPoint Presentation</vt:lpstr>
      <vt:lpstr>Course contents</vt:lpstr>
      <vt:lpstr>Macro recording</vt:lpstr>
      <vt:lpstr>Subs and Modules</vt:lpstr>
      <vt:lpstr>Offset</vt:lpstr>
      <vt:lpstr>Decision making</vt:lpstr>
      <vt:lpstr>Decision making</vt:lpstr>
      <vt:lpstr>Decision making</vt:lpstr>
      <vt:lpstr>Loops</vt:lpstr>
      <vt:lpstr>Loops</vt:lpstr>
      <vt:lpstr>Loops</vt:lpstr>
      <vt:lpstr>Objects</vt:lpstr>
      <vt:lpstr>Variables</vt:lpstr>
      <vt:lpstr>PowerPoint Presentation</vt:lpstr>
      <vt:lpstr>Cells</vt:lpstr>
      <vt:lpstr>Functions</vt:lpstr>
      <vt:lpstr>Boxes</vt:lpstr>
      <vt:lpstr>Userforms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4</cp:revision>
  <dcterms:created xsi:type="dcterms:W3CDTF">2011-08-24T13:30:28Z</dcterms:created>
  <dcterms:modified xsi:type="dcterms:W3CDTF">2013-07-12T15:25:42Z</dcterms:modified>
</cp:coreProperties>
</file>